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5.xml" ContentType="application/vnd.openxmlformats-officedocument.presentationml.slide+xml"/>
  <Override PartName="/ppt/slides/slide17.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10.xml" ContentType="application/vnd.openxmlformats-officedocument.presentationml.slide+xml"/>
  <Override PartName="/ppt/slides/slide16.xml" ContentType="application/vnd.openxmlformats-officedocument.presentationml.slide+xml"/>
  <Override PartName="/ppt/slides/slide8.xml" ContentType="application/vnd.openxmlformats-officedocument.presentationml.slide+xml"/>
  <Override PartName="/ppt/slides/slide6.xml" ContentType="application/vnd.openxmlformats-officedocument.presentationml.slide+xml"/>
  <Override PartName="/ppt/slides/slide1.xml" ContentType="application/vnd.openxmlformats-officedocument.presentationml.slide+xml"/>
  <Override PartName="/ppt/slides/slide9.xml" ContentType="application/vnd.openxmlformats-officedocument.presentationml.slide+xml"/>
  <Override PartName="/ppt/slides/slide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handoutMasters/handoutMaster1.xml" ContentType="application/vnd.openxmlformats-officedocument.presentationml.handout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theme/themeOverride1.xml" ContentType="application/vnd.openxmlformats-officedocument.themeOverr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8" r:id="rId1"/>
  </p:sldMasterIdLst>
  <p:notesMasterIdLst>
    <p:notesMasterId r:id="rId25"/>
  </p:notesMasterIdLst>
  <p:handoutMasterIdLst>
    <p:handoutMasterId r:id="rId26"/>
  </p:handoutMasterIdLst>
  <p:sldIdLst>
    <p:sldId id="282" r:id="rId2"/>
    <p:sldId id="302" r:id="rId3"/>
    <p:sldId id="318" r:id="rId4"/>
    <p:sldId id="319" r:id="rId5"/>
    <p:sldId id="291" r:id="rId6"/>
    <p:sldId id="309" r:id="rId7"/>
    <p:sldId id="311" r:id="rId8"/>
    <p:sldId id="292" r:id="rId9"/>
    <p:sldId id="312" r:id="rId10"/>
    <p:sldId id="313" r:id="rId11"/>
    <p:sldId id="314" r:id="rId12"/>
    <p:sldId id="315" r:id="rId13"/>
    <p:sldId id="320" r:id="rId14"/>
    <p:sldId id="260" r:id="rId15"/>
    <p:sldId id="305" r:id="rId16"/>
    <p:sldId id="261" r:id="rId17"/>
    <p:sldId id="303" r:id="rId18"/>
    <p:sldId id="304" r:id="rId19"/>
    <p:sldId id="273" r:id="rId20"/>
    <p:sldId id="271" r:id="rId21"/>
    <p:sldId id="306" r:id="rId22"/>
    <p:sldId id="307" r:id="rId23"/>
    <p:sldId id="308" r:id="rId24"/>
  </p:sldIdLst>
  <p:sldSz cx="9144000" cy="6858000" type="screen4x3"/>
  <p:notesSz cx="7010400" cy="9296400"/>
  <p:defaultTextStyle>
    <a:defPPr>
      <a:defRPr lang="en-US"/>
    </a:defPPr>
    <a:lvl1pPr algn="l" rtl="0" fontAlgn="base">
      <a:spcBef>
        <a:spcPct val="0"/>
      </a:spcBef>
      <a:spcAft>
        <a:spcPct val="0"/>
      </a:spcAft>
      <a:defRPr sz="2400" kern="1200">
        <a:solidFill>
          <a:schemeClr val="bg2"/>
        </a:solidFill>
        <a:latin typeface="Times New Roman" pitchFamily="18" charset="0"/>
        <a:ea typeface="+mn-ea"/>
        <a:cs typeface="+mn-cs"/>
      </a:defRPr>
    </a:lvl1pPr>
    <a:lvl2pPr marL="457200" algn="l" rtl="0" fontAlgn="base">
      <a:spcBef>
        <a:spcPct val="0"/>
      </a:spcBef>
      <a:spcAft>
        <a:spcPct val="0"/>
      </a:spcAft>
      <a:defRPr sz="2400" kern="1200">
        <a:solidFill>
          <a:schemeClr val="bg2"/>
        </a:solidFill>
        <a:latin typeface="Times New Roman" pitchFamily="18" charset="0"/>
        <a:ea typeface="+mn-ea"/>
        <a:cs typeface="+mn-cs"/>
      </a:defRPr>
    </a:lvl2pPr>
    <a:lvl3pPr marL="914400" algn="l" rtl="0" fontAlgn="base">
      <a:spcBef>
        <a:spcPct val="0"/>
      </a:spcBef>
      <a:spcAft>
        <a:spcPct val="0"/>
      </a:spcAft>
      <a:defRPr sz="2400" kern="1200">
        <a:solidFill>
          <a:schemeClr val="bg2"/>
        </a:solidFill>
        <a:latin typeface="Times New Roman" pitchFamily="18" charset="0"/>
        <a:ea typeface="+mn-ea"/>
        <a:cs typeface="+mn-cs"/>
      </a:defRPr>
    </a:lvl3pPr>
    <a:lvl4pPr marL="1371600" algn="l" rtl="0" fontAlgn="base">
      <a:spcBef>
        <a:spcPct val="0"/>
      </a:spcBef>
      <a:spcAft>
        <a:spcPct val="0"/>
      </a:spcAft>
      <a:defRPr sz="2400" kern="1200">
        <a:solidFill>
          <a:schemeClr val="bg2"/>
        </a:solidFill>
        <a:latin typeface="Times New Roman" pitchFamily="18" charset="0"/>
        <a:ea typeface="+mn-ea"/>
        <a:cs typeface="+mn-cs"/>
      </a:defRPr>
    </a:lvl4pPr>
    <a:lvl5pPr marL="1828800" algn="l" rtl="0" fontAlgn="base">
      <a:spcBef>
        <a:spcPct val="0"/>
      </a:spcBef>
      <a:spcAft>
        <a:spcPct val="0"/>
      </a:spcAft>
      <a:defRPr sz="2400" kern="1200">
        <a:solidFill>
          <a:schemeClr val="bg2"/>
        </a:solidFill>
        <a:latin typeface="Times New Roman" pitchFamily="18" charset="0"/>
        <a:ea typeface="+mn-ea"/>
        <a:cs typeface="+mn-cs"/>
      </a:defRPr>
    </a:lvl5pPr>
    <a:lvl6pPr marL="2286000" algn="l" defTabSz="914400" rtl="0" eaLnBrk="1" latinLnBrk="0" hangingPunct="1">
      <a:defRPr sz="2400" kern="1200">
        <a:solidFill>
          <a:schemeClr val="bg2"/>
        </a:solidFill>
        <a:latin typeface="Times New Roman" pitchFamily="18" charset="0"/>
        <a:ea typeface="+mn-ea"/>
        <a:cs typeface="+mn-cs"/>
      </a:defRPr>
    </a:lvl6pPr>
    <a:lvl7pPr marL="2743200" algn="l" defTabSz="914400" rtl="0" eaLnBrk="1" latinLnBrk="0" hangingPunct="1">
      <a:defRPr sz="2400" kern="1200">
        <a:solidFill>
          <a:schemeClr val="bg2"/>
        </a:solidFill>
        <a:latin typeface="Times New Roman" pitchFamily="18" charset="0"/>
        <a:ea typeface="+mn-ea"/>
        <a:cs typeface="+mn-cs"/>
      </a:defRPr>
    </a:lvl7pPr>
    <a:lvl8pPr marL="3200400" algn="l" defTabSz="914400" rtl="0" eaLnBrk="1" latinLnBrk="0" hangingPunct="1">
      <a:defRPr sz="2400" kern="1200">
        <a:solidFill>
          <a:schemeClr val="bg2"/>
        </a:solidFill>
        <a:latin typeface="Times New Roman" pitchFamily="18" charset="0"/>
        <a:ea typeface="+mn-ea"/>
        <a:cs typeface="+mn-cs"/>
      </a:defRPr>
    </a:lvl8pPr>
    <a:lvl9pPr marL="3657600" algn="l" defTabSz="914400" rtl="0" eaLnBrk="1" latinLnBrk="0" hangingPunct="1">
      <a:defRPr sz="2400" kern="1200">
        <a:solidFill>
          <a:schemeClr val="bg2"/>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86CB6"/>
    <a:srgbClr val="E87D1E"/>
    <a:srgbClr val="B0C036"/>
    <a:srgbClr val="57431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6" d="100"/>
          <a:sy n="66" d="100"/>
        </p:scale>
        <p:origin x="-2142" y="-25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46" d="100"/>
          <a:sy n="46" d="100"/>
        </p:scale>
        <p:origin x="-2706" y="-120"/>
      </p:cViewPr>
      <p:guideLst>
        <p:guide orient="horz" pos="2928"/>
        <p:guide pos="2208"/>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vl1pPr>
          </a:lstStyle>
          <a:p>
            <a:fld id="{48E6E3CD-81C8-4973-B975-DD67656C6507}" type="datetimeFigureOut">
              <a:rPr lang="en-US" smtClean="0"/>
              <a:pPr/>
              <a:t>11/6/2015</a:t>
            </a:fld>
            <a:endParaRPr lang="en-US"/>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lvl1pPr>
          </a:lstStyle>
          <a:p>
            <a:fld id="{059A069C-636E-478D-862D-80AB26DA1725}"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332" cy="464820"/>
          </a:xfrm>
          <a:prstGeom prst="rect">
            <a:avLst/>
          </a:prstGeom>
        </p:spPr>
        <p:txBody>
          <a:bodyPr vert="horz" lIns="88276" tIns="44138" rIns="88276" bIns="44138" rtlCol="0"/>
          <a:lstStyle>
            <a:lvl1pPr algn="l">
              <a:defRPr sz="1200"/>
            </a:lvl1pPr>
          </a:lstStyle>
          <a:p>
            <a:endParaRPr lang="en-US"/>
          </a:p>
        </p:txBody>
      </p:sp>
      <p:sp>
        <p:nvSpPr>
          <p:cNvPr id="3" name="Date Placeholder 2"/>
          <p:cNvSpPr>
            <a:spLocks noGrp="1"/>
          </p:cNvSpPr>
          <p:nvPr>
            <p:ph type="dt" idx="1"/>
          </p:nvPr>
        </p:nvSpPr>
        <p:spPr>
          <a:xfrm>
            <a:off x="3971544" y="0"/>
            <a:ext cx="3037332" cy="464820"/>
          </a:xfrm>
          <a:prstGeom prst="rect">
            <a:avLst/>
          </a:prstGeom>
        </p:spPr>
        <p:txBody>
          <a:bodyPr vert="horz" lIns="88276" tIns="44138" rIns="88276" bIns="44138" rtlCol="0"/>
          <a:lstStyle>
            <a:lvl1pPr algn="r">
              <a:defRPr sz="1200"/>
            </a:lvl1pPr>
          </a:lstStyle>
          <a:p>
            <a:fld id="{60560980-135E-47CF-856F-87802789772A}" type="datetimeFigureOut">
              <a:rPr lang="en-US" smtClean="0"/>
              <a:pPr/>
              <a:t>11/6/2015</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88276" tIns="44138" rIns="88276" bIns="44138" rtlCol="0" anchor="ctr"/>
          <a:lstStyle/>
          <a:p>
            <a:endParaRPr lang="en-US"/>
          </a:p>
        </p:txBody>
      </p:sp>
      <p:sp>
        <p:nvSpPr>
          <p:cNvPr id="5" name="Notes Placeholder 4"/>
          <p:cNvSpPr>
            <a:spLocks noGrp="1"/>
          </p:cNvSpPr>
          <p:nvPr>
            <p:ph type="body" sz="quarter" idx="3"/>
          </p:nvPr>
        </p:nvSpPr>
        <p:spPr>
          <a:xfrm>
            <a:off x="701040" y="4415791"/>
            <a:ext cx="5608320" cy="4183380"/>
          </a:xfrm>
          <a:prstGeom prst="rect">
            <a:avLst/>
          </a:prstGeom>
        </p:spPr>
        <p:txBody>
          <a:bodyPr vert="horz" lIns="88276" tIns="44138" rIns="88276" bIns="4413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30042"/>
            <a:ext cx="3037332" cy="464820"/>
          </a:xfrm>
          <a:prstGeom prst="rect">
            <a:avLst/>
          </a:prstGeom>
        </p:spPr>
        <p:txBody>
          <a:bodyPr vert="horz" lIns="88276" tIns="44138" rIns="88276" bIns="44138" rtlCol="0" anchor="b"/>
          <a:lstStyle>
            <a:lvl1pPr algn="l">
              <a:defRPr sz="1200"/>
            </a:lvl1pPr>
          </a:lstStyle>
          <a:p>
            <a:endParaRPr lang="en-US"/>
          </a:p>
        </p:txBody>
      </p:sp>
      <p:sp>
        <p:nvSpPr>
          <p:cNvPr id="7" name="Slide Number Placeholder 6"/>
          <p:cNvSpPr>
            <a:spLocks noGrp="1"/>
          </p:cNvSpPr>
          <p:nvPr>
            <p:ph type="sldNum" sz="quarter" idx="5"/>
          </p:nvPr>
        </p:nvSpPr>
        <p:spPr>
          <a:xfrm>
            <a:off x="3971544" y="8830042"/>
            <a:ext cx="3037332" cy="464820"/>
          </a:xfrm>
          <a:prstGeom prst="rect">
            <a:avLst/>
          </a:prstGeom>
        </p:spPr>
        <p:txBody>
          <a:bodyPr vert="horz" lIns="88276" tIns="44138" rIns="88276" bIns="44138" rtlCol="0" anchor="b"/>
          <a:lstStyle>
            <a:lvl1pPr algn="r">
              <a:defRPr sz="1200"/>
            </a:lvl1pPr>
          </a:lstStyle>
          <a:p>
            <a:fld id="{70614283-81C3-4B59-A1E7-F17AAC535A4D}"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 is a different goal</a:t>
            </a:r>
            <a:r>
              <a:rPr lang="en-US" baseline="0" dirty="0" smtClean="0"/>
              <a:t> than the previous one. This goal focuses on having people out there living on and working the land, whether those people are related to the farmland owner or not. Pictured here is Dale and Sunny Nimrod, and theirs is a wonderful story. Dale grew up near Stanton in far Southwest Iowa. His father died of a brain tumor when he was young, and the Stanton community helped his mother raise Dale and his siblings. He went on to become a professor at Luther College, and his </a:t>
            </a:r>
            <a:r>
              <a:rPr lang="en-US" baseline="0" dirty="0" err="1" smtClean="0"/>
              <a:t>sibilings</a:t>
            </a:r>
            <a:r>
              <a:rPr lang="en-US" baseline="0" dirty="0" smtClean="0"/>
              <a:t> didn’t want to farm either. “We were no different from many aging land owners,” Dale says. “We aspired to find a nice young family who would appreciate the land, the community and the church, and invest themselves in all three.” But rather than just putting their farmland up to the highest bid, they contacted the Lutheran pastor in Stanton and asked for names of those families interesting in farming. And he eventually sold on generous terms to Mark an Melanie Peterson, who now farm the land. That was the best way to give back to the community that had given to him. </a:t>
            </a:r>
            <a:endParaRPr lang="en-US" dirty="0"/>
          </a:p>
        </p:txBody>
      </p:sp>
      <p:sp>
        <p:nvSpPr>
          <p:cNvPr id="4" name="Slide Number Placeholder 3"/>
          <p:cNvSpPr>
            <a:spLocks noGrp="1"/>
          </p:cNvSpPr>
          <p:nvPr>
            <p:ph type="sldNum" sz="quarter" idx="10"/>
          </p:nvPr>
        </p:nvSpPr>
        <p:spPr/>
        <p:txBody>
          <a:bodyPr/>
          <a:lstStyle/>
          <a:p>
            <a:fld id="{70614283-81C3-4B59-A1E7-F17AAC535A4D}"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0" y="1981200"/>
            <a:ext cx="9144000" cy="1470025"/>
          </a:xfrm>
        </p:spPr>
        <p:txBody>
          <a:bodyPr/>
          <a:lstStyle>
            <a:lvl1pPr algn="ctr">
              <a:defRPr/>
            </a:lvl1pPr>
          </a:lstStyle>
          <a:p>
            <a:r>
              <a:rPr lang="en-US" smtClean="0"/>
              <a:t>Click to edit Master title style</a:t>
            </a:r>
            <a:endParaRPr lang="en-US" dirty="0"/>
          </a:p>
        </p:txBody>
      </p:sp>
      <p:sp>
        <p:nvSpPr>
          <p:cNvPr id="3" name="Subtitle 2"/>
          <p:cNvSpPr>
            <a:spLocks noGrp="1"/>
          </p:cNvSpPr>
          <p:nvPr>
            <p:ph type="subTitle" idx="1"/>
          </p:nvPr>
        </p:nvSpPr>
        <p:spPr>
          <a:xfrm>
            <a:off x="0" y="3736975"/>
            <a:ext cx="9144000" cy="1752600"/>
          </a:xfrm>
        </p:spPr>
        <p:txBody>
          <a:bodyPr/>
          <a:lstStyle>
            <a:lvl1pPr marL="0" indent="0" algn="ctr">
              <a:buNone/>
              <a:defRPr sz="2800" baseline="0">
                <a:solidFill>
                  <a:schemeClr val="bg2">
                    <a:lumMod val="25000"/>
                  </a:schemeClr>
                </a:solidFill>
                <a:latin typeface="Myriad Pro"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1066800"/>
            <a:ext cx="8534400" cy="838200"/>
          </a:xfrm>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rgbClr val="E3E6AA"/>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4572000"/>
            <a:ext cx="7772400" cy="1196975"/>
          </a:xfrm>
        </p:spPr>
        <p:txBody>
          <a:bodyPr anchor="t"/>
          <a:lstStyle>
            <a:lvl1pPr algn="l">
              <a:defRPr lang="en-US" sz="2800" kern="1200" cap="all" spc="150" baseline="0" dirty="0">
                <a:solidFill>
                  <a:srgbClr val="E46C0A"/>
                </a:solidFill>
                <a:latin typeface="Myriad Pro" pitchFamily="34" charset="0"/>
                <a:ea typeface="+mj-ea"/>
                <a:cs typeface="+mj-cs"/>
              </a:defRPr>
            </a:lvl1pPr>
          </a:lstStyle>
          <a:p>
            <a:pPr lvl="0" algn="l" rtl="0" eaLnBrk="1" fontAlgn="base" hangingPunct="1">
              <a:lnSpc>
                <a:spcPct val="150000"/>
              </a:lnSpc>
              <a:spcBef>
                <a:spcPct val="0"/>
              </a:spcBef>
              <a:spcAft>
                <a:spcPct val="0"/>
              </a:spcAft>
            </a:pPr>
            <a:r>
              <a:rPr lang="en-US"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en-US" sz="2400" kern="1200" dirty="0" smtClean="0">
                <a:solidFill>
                  <a:schemeClr val="bg2">
                    <a:lumMod val="25000"/>
                  </a:schemeClr>
                </a:solidFill>
                <a:latin typeface="Myriad Pro" pitchFamily="34" charset="0"/>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lvl="0" indent="0" algn="l" rtl="0" eaLnBrk="1" fontAlgn="base" hangingPunct="1">
              <a:lnSpc>
                <a:spcPct val="150000"/>
              </a:lnSpc>
              <a:spcBef>
                <a:spcPct val="20000"/>
              </a:spcBef>
              <a:spcAft>
                <a:spcPct val="0"/>
              </a:spcAft>
              <a:buFont typeface="Arial" charset="0"/>
              <a:buNone/>
            </a:pPr>
            <a:r>
              <a:rPr lang="en-US" smtClean="0"/>
              <a:t>Click to edit Master text styles</a:t>
            </a: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Content Placeholder 2"/>
          <p:cNvSpPr>
            <a:spLocks noGrp="1"/>
          </p:cNvSpPr>
          <p:nvPr>
            <p:ph sz="half" idx="1"/>
          </p:nvPr>
        </p:nvSpPr>
        <p:spPr>
          <a:xfrm>
            <a:off x="304800" y="2057400"/>
            <a:ext cx="4191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2057400"/>
            <a:ext cx="4191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Text Placeholder 2"/>
          <p:cNvSpPr>
            <a:spLocks noGrp="1"/>
          </p:cNvSpPr>
          <p:nvPr>
            <p:ph type="body" idx="1"/>
          </p:nvPr>
        </p:nvSpPr>
        <p:spPr>
          <a:xfrm>
            <a:off x="304800" y="1981200"/>
            <a:ext cx="4192588" cy="457200"/>
          </a:xfrm>
        </p:spPr>
        <p:txBody>
          <a:bodyPr anchor="b"/>
          <a:lstStyle>
            <a:lvl1pPr marL="0" indent="0" algn="ctr">
              <a:buNone/>
              <a:defRPr sz="1800" b="1" cap="all" spc="150" baseline="0">
                <a:latin typeface="Myriad Pro"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04800" y="2514600"/>
            <a:ext cx="4192588" cy="42672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981200"/>
            <a:ext cx="4194175" cy="457200"/>
          </a:xfrm>
        </p:spPr>
        <p:txBody>
          <a:bodyPr anchor="b"/>
          <a:lstStyle>
            <a:lvl1pPr marL="0" indent="0" algn="ctr">
              <a:buNone/>
              <a:defRPr lang="en-US" sz="1800" b="1" kern="1200" cap="all" spc="150" baseline="0" dirty="0" smtClean="0">
                <a:solidFill>
                  <a:srgbClr val="4A452A"/>
                </a:solidFill>
                <a:latin typeface="Myriad Pro"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rtl="0" eaLnBrk="1" fontAlgn="base" hangingPunct="1">
              <a:lnSpc>
                <a:spcPct val="150000"/>
              </a:lnSpc>
              <a:spcBef>
                <a:spcPct val="20000"/>
              </a:spcBef>
              <a:spcAft>
                <a:spcPct val="0"/>
              </a:spcAft>
              <a:buFont typeface="Arial" charset="0"/>
              <a:buNone/>
            </a:pPr>
            <a:r>
              <a:rPr lang="en-US" smtClean="0"/>
              <a:t>Click to edit Master text styles</a:t>
            </a:r>
          </a:p>
        </p:txBody>
      </p:sp>
      <p:sp>
        <p:nvSpPr>
          <p:cNvPr id="6" name="Content Placeholder 5"/>
          <p:cNvSpPr>
            <a:spLocks noGrp="1"/>
          </p:cNvSpPr>
          <p:nvPr>
            <p:ph sz="quarter" idx="4"/>
          </p:nvPr>
        </p:nvSpPr>
        <p:spPr>
          <a:xfrm>
            <a:off x="4645025" y="2514600"/>
            <a:ext cx="4194175" cy="42672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1000" y="1018310"/>
            <a:ext cx="3084513" cy="1066801"/>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3575050" y="1018310"/>
            <a:ext cx="5187950" cy="5839690"/>
          </a:xfrm>
        </p:spPr>
        <p:txBody>
          <a:bodyPr/>
          <a:lstStyle>
            <a:lvl1pPr>
              <a:defRPr sz="30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81000" y="2209800"/>
            <a:ext cx="3084513" cy="4648200"/>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71600" y="5867401"/>
            <a:ext cx="6324600" cy="380999"/>
          </a:xfrm>
        </p:spPr>
        <p:txBody>
          <a:bodyPr anchor="b"/>
          <a:lstStyle>
            <a:lvl1pPr algn="l">
              <a:defRPr sz="2000" b="1"/>
            </a:lvl1pPr>
          </a:lstStyle>
          <a:p>
            <a:r>
              <a:rPr lang="en-US" smtClean="0"/>
              <a:t>Click to edit Master title style</a:t>
            </a:r>
            <a:endParaRPr lang="en-US" dirty="0"/>
          </a:p>
        </p:txBody>
      </p:sp>
      <p:sp>
        <p:nvSpPr>
          <p:cNvPr id="3" name="Picture Placeholder 2"/>
          <p:cNvSpPr>
            <a:spLocks noGrp="1"/>
          </p:cNvSpPr>
          <p:nvPr>
            <p:ph type="pic" idx="1"/>
          </p:nvPr>
        </p:nvSpPr>
        <p:spPr>
          <a:xfrm>
            <a:off x="1375104" y="1173164"/>
            <a:ext cx="6320768" cy="4618036"/>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smtClean="0"/>
          </a:p>
        </p:txBody>
      </p:sp>
      <p:sp>
        <p:nvSpPr>
          <p:cNvPr id="4" name="Text Placeholder 3"/>
          <p:cNvSpPr>
            <a:spLocks noGrp="1"/>
          </p:cNvSpPr>
          <p:nvPr>
            <p:ph type="body" sz="half" idx="2"/>
          </p:nvPr>
        </p:nvSpPr>
        <p:spPr>
          <a:xfrm>
            <a:off x="1371600" y="6248400"/>
            <a:ext cx="6324600" cy="6096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E3E6AA"/>
        </a:solidFill>
        <a:effectLst/>
      </p:bgPr>
    </p:bg>
    <p:spTree>
      <p:nvGrpSpPr>
        <p:cNvPr id="1" name=""/>
        <p:cNvGrpSpPr/>
        <p:nvPr/>
      </p:nvGrpSpPr>
      <p:grpSpPr>
        <a:xfrm>
          <a:off x="0" y="0"/>
          <a:ext cx="0" cy="0"/>
          <a:chOff x="0" y="0"/>
          <a:chExt cx="0" cy="0"/>
        </a:xfrm>
      </p:grpSpPr>
      <p:pic>
        <p:nvPicPr>
          <p:cNvPr id="1026" name="Picture 8" descr="bkgd.gif"/>
          <p:cNvPicPr>
            <a:picLocks noChangeAspect="1"/>
          </p:cNvPicPr>
          <p:nvPr/>
        </p:nvPicPr>
        <p:blipFill>
          <a:blip r:embed="rId11" cstate="print"/>
          <a:srcRect/>
          <a:stretch>
            <a:fillRect/>
          </a:stretch>
        </p:blipFill>
        <p:spPr bwMode="auto">
          <a:xfrm>
            <a:off x="0" y="0"/>
            <a:ext cx="9144000" cy="1436688"/>
          </a:xfrm>
          <a:prstGeom prst="rect">
            <a:avLst/>
          </a:prstGeom>
          <a:noFill/>
          <a:ln w="9525">
            <a:noFill/>
            <a:miter lim="800000"/>
            <a:headEnd/>
            <a:tailEnd/>
          </a:ln>
        </p:spPr>
      </p:pic>
      <p:sp>
        <p:nvSpPr>
          <p:cNvPr id="12" name="Rectangle 11"/>
          <p:cNvSpPr/>
          <p:nvPr/>
        </p:nvSpPr>
        <p:spPr>
          <a:xfrm>
            <a:off x="0" y="914400"/>
            <a:ext cx="9144000" cy="5943600"/>
          </a:xfrm>
          <a:prstGeom prst="rect">
            <a:avLst/>
          </a:prstGeom>
          <a:solidFill>
            <a:schemeClr val="bg1">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028" name="Title Placeholder 1"/>
          <p:cNvSpPr>
            <a:spLocks noGrp="1"/>
          </p:cNvSpPr>
          <p:nvPr>
            <p:ph type="title"/>
          </p:nvPr>
        </p:nvSpPr>
        <p:spPr bwMode="auto">
          <a:xfrm>
            <a:off x="304800" y="1066800"/>
            <a:ext cx="8534400"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dirty="0" smtClean="0"/>
          </a:p>
        </p:txBody>
      </p:sp>
      <p:sp>
        <p:nvSpPr>
          <p:cNvPr id="1029" name="Text Placeholder 2"/>
          <p:cNvSpPr>
            <a:spLocks noGrp="1"/>
          </p:cNvSpPr>
          <p:nvPr>
            <p:ph type="body" idx="1"/>
          </p:nvPr>
        </p:nvSpPr>
        <p:spPr bwMode="auto">
          <a:xfrm>
            <a:off x="304800" y="1981200"/>
            <a:ext cx="8534400" cy="4876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pic>
        <p:nvPicPr>
          <p:cNvPr id="3" name="Picture 4" descr="Z:\New Logo 2012\Final horizontal logos\PNG with transparent background\PFI logo 4c transparent background.png"/>
          <p:cNvPicPr>
            <a:picLocks noChangeAspect="1" noChangeArrowheads="1"/>
          </p:cNvPicPr>
          <p:nvPr/>
        </p:nvPicPr>
        <p:blipFill>
          <a:blip r:embed="rId12" cstate="print"/>
          <a:srcRect l="21031" t="34316" b="18767"/>
          <a:stretch>
            <a:fillRect/>
          </a:stretch>
        </p:blipFill>
        <p:spPr bwMode="auto">
          <a:xfrm>
            <a:off x="381000" y="257178"/>
            <a:ext cx="3886200" cy="665879"/>
          </a:xfrm>
          <a:prstGeom prst="rect">
            <a:avLst/>
          </a:prstGeom>
          <a:noFill/>
        </p:spPr>
      </p:pic>
      <p:sp>
        <p:nvSpPr>
          <p:cNvPr id="13" name="Rectangle 12"/>
          <p:cNvSpPr/>
          <p:nvPr/>
        </p:nvSpPr>
        <p:spPr>
          <a:xfrm>
            <a:off x="4191000" y="716756"/>
            <a:ext cx="4953000" cy="197643"/>
          </a:xfrm>
          <a:prstGeom prst="rect">
            <a:avLst/>
          </a:prstGeom>
          <a:solidFill>
            <a:srgbClr val="086C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0" y="716756"/>
            <a:ext cx="348342" cy="197643"/>
          </a:xfrm>
          <a:prstGeom prst="rect">
            <a:avLst/>
          </a:prstGeom>
          <a:solidFill>
            <a:srgbClr val="086C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4039" r:id="rId1"/>
    <p:sldLayoutId id="2147484040" r:id="rId2"/>
    <p:sldLayoutId id="2147484041" r:id="rId3"/>
    <p:sldLayoutId id="2147484042" r:id="rId4"/>
    <p:sldLayoutId id="2147484043" r:id="rId5"/>
    <p:sldLayoutId id="2147484044" r:id="rId6"/>
    <p:sldLayoutId id="2147484045" r:id="rId7"/>
    <p:sldLayoutId id="2147484046" r:id="rId8"/>
    <p:sldLayoutId id="2147484047" r:id="rId9"/>
  </p:sldLayoutIdLst>
  <p:txStyles>
    <p:titleStyle>
      <a:lvl1pPr algn="l" rtl="0" eaLnBrk="1" fontAlgn="base" hangingPunct="1">
        <a:lnSpc>
          <a:spcPct val="150000"/>
        </a:lnSpc>
        <a:spcBef>
          <a:spcPct val="0"/>
        </a:spcBef>
        <a:spcAft>
          <a:spcPct val="0"/>
        </a:spcAft>
        <a:defRPr sz="2800" kern="1200" cap="all" spc="150" baseline="0">
          <a:solidFill>
            <a:srgbClr val="E46C0A"/>
          </a:solidFill>
          <a:latin typeface="Myriad Pro" pitchFamily="34" charset="0"/>
          <a:ea typeface="+mj-ea"/>
          <a:cs typeface="+mj-cs"/>
        </a:defRPr>
      </a:lvl1pPr>
      <a:lvl2pPr algn="ctr" rtl="0" eaLnBrk="1" fontAlgn="base" hangingPunct="1">
        <a:lnSpc>
          <a:spcPct val="150000"/>
        </a:lnSpc>
        <a:spcBef>
          <a:spcPct val="0"/>
        </a:spcBef>
        <a:spcAft>
          <a:spcPct val="0"/>
        </a:spcAft>
        <a:defRPr sz="3600">
          <a:solidFill>
            <a:srgbClr val="E46C0A"/>
          </a:solidFill>
          <a:latin typeface="Arial Black" pitchFamily="34" charset="0"/>
        </a:defRPr>
      </a:lvl2pPr>
      <a:lvl3pPr algn="ctr" rtl="0" eaLnBrk="1" fontAlgn="base" hangingPunct="1">
        <a:lnSpc>
          <a:spcPct val="150000"/>
        </a:lnSpc>
        <a:spcBef>
          <a:spcPct val="0"/>
        </a:spcBef>
        <a:spcAft>
          <a:spcPct val="0"/>
        </a:spcAft>
        <a:defRPr sz="3600">
          <a:solidFill>
            <a:srgbClr val="E46C0A"/>
          </a:solidFill>
          <a:latin typeface="Arial Black" pitchFamily="34" charset="0"/>
        </a:defRPr>
      </a:lvl3pPr>
      <a:lvl4pPr algn="ctr" rtl="0" eaLnBrk="1" fontAlgn="base" hangingPunct="1">
        <a:lnSpc>
          <a:spcPct val="150000"/>
        </a:lnSpc>
        <a:spcBef>
          <a:spcPct val="0"/>
        </a:spcBef>
        <a:spcAft>
          <a:spcPct val="0"/>
        </a:spcAft>
        <a:defRPr sz="3600">
          <a:solidFill>
            <a:srgbClr val="E46C0A"/>
          </a:solidFill>
          <a:latin typeface="Arial Black" pitchFamily="34" charset="0"/>
        </a:defRPr>
      </a:lvl4pPr>
      <a:lvl5pPr algn="ctr" rtl="0" eaLnBrk="1" fontAlgn="base" hangingPunct="1">
        <a:lnSpc>
          <a:spcPct val="150000"/>
        </a:lnSpc>
        <a:spcBef>
          <a:spcPct val="0"/>
        </a:spcBef>
        <a:spcAft>
          <a:spcPct val="0"/>
        </a:spcAft>
        <a:defRPr sz="3600">
          <a:solidFill>
            <a:srgbClr val="E46C0A"/>
          </a:solidFill>
          <a:latin typeface="Arial Black"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lnSpc>
          <a:spcPct val="150000"/>
        </a:lnSpc>
        <a:spcBef>
          <a:spcPct val="20000"/>
        </a:spcBef>
        <a:spcAft>
          <a:spcPct val="0"/>
        </a:spcAft>
        <a:buFont typeface="Arial" charset="0"/>
        <a:buChar char="•"/>
        <a:defRPr sz="2800" kern="1200">
          <a:solidFill>
            <a:srgbClr val="4A452A"/>
          </a:solidFill>
          <a:latin typeface="Myriad Pro" pitchFamily="34" charset="0"/>
          <a:ea typeface="+mn-ea"/>
          <a:cs typeface="+mn-cs"/>
        </a:defRPr>
      </a:lvl1pPr>
      <a:lvl2pPr marL="742950" indent="-285750" algn="l" rtl="0" eaLnBrk="1" fontAlgn="base" hangingPunct="1">
        <a:lnSpc>
          <a:spcPct val="150000"/>
        </a:lnSpc>
        <a:spcBef>
          <a:spcPct val="20000"/>
        </a:spcBef>
        <a:spcAft>
          <a:spcPct val="0"/>
        </a:spcAft>
        <a:buFont typeface="Arial" charset="0"/>
        <a:buChar char="–"/>
        <a:defRPr sz="2600" kern="1200">
          <a:solidFill>
            <a:srgbClr val="4A452A"/>
          </a:solidFill>
          <a:latin typeface="Myriad Pro" pitchFamily="34" charset="0"/>
          <a:ea typeface="+mn-ea"/>
          <a:cs typeface="+mn-cs"/>
        </a:defRPr>
      </a:lvl2pPr>
      <a:lvl3pPr marL="1143000" indent="-228600" algn="l" rtl="0" eaLnBrk="1" fontAlgn="base" hangingPunct="1">
        <a:lnSpc>
          <a:spcPct val="150000"/>
        </a:lnSpc>
        <a:spcBef>
          <a:spcPct val="20000"/>
        </a:spcBef>
        <a:spcAft>
          <a:spcPct val="0"/>
        </a:spcAft>
        <a:buFont typeface="Arial" charset="0"/>
        <a:buChar char="•"/>
        <a:defRPr sz="2400" kern="1200">
          <a:solidFill>
            <a:srgbClr val="4A452A"/>
          </a:solidFill>
          <a:latin typeface="Myriad Pro" pitchFamily="34" charset="0"/>
          <a:ea typeface="+mn-ea"/>
          <a:cs typeface="+mn-cs"/>
        </a:defRPr>
      </a:lvl3pPr>
      <a:lvl4pPr marL="1600200" indent="-228600" algn="l" rtl="0" eaLnBrk="1" fontAlgn="base" hangingPunct="1">
        <a:lnSpc>
          <a:spcPct val="150000"/>
        </a:lnSpc>
        <a:spcBef>
          <a:spcPct val="20000"/>
        </a:spcBef>
        <a:spcAft>
          <a:spcPct val="0"/>
        </a:spcAft>
        <a:buFont typeface="Arial" charset="0"/>
        <a:buChar char="–"/>
        <a:defRPr sz="2000" kern="1200">
          <a:solidFill>
            <a:srgbClr val="4A452A"/>
          </a:solidFill>
          <a:latin typeface="Myriad Pro" pitchFamily="34" charset="0"/>
          <a:ea typeface="+mn-ea"/>
          <a:cs typeface="+mn-cs"/>
        </a:defRPr>
      </a:lvl4pPr>
      <a:lvl5pPr marL="2057400" indent="-228600" algn="l" rtl="0" eaLnBrk="1" fontAlgn="base" hangingPunct="1">
        <a:lnSpc>
          <a:spcPct val="150000"/>
        </a:lnSpc>
        <a:spcBef>
          <a:spcPct val="20000"/>
        </a:spcBef>
        <a:spcAft>
          <a:spcPct val="0"/>
        </a:spcAft>
        <a:buFont typeface="Arial" charset="0"/>
        <a:buChar char="»"/>
        <a:defRPr sz="2000" kern="1200">
          <a:solidFill>
            <a:srgbClr val="4A452A"/>
          </a:solidFill>
          <a:latin typeface="Myriad Pro"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3600" b="1" dirty="0" smtClean="0"/>
              <a:t>Farmland ownership:</a:t>
            </a:r>
            <a:br>
              <a:rPr lang="en-US" sz="3600" b="1" dirty="0" smtClean="0"/>
            </a:br>
            <a:r>
              <a:rPr lang="en-US" sz="3600" b="1" dirty="0" smtClean="0"/>
              <a:t>what matters most?</a:t>
            </a:r>
            <a:endParaRPr lang="en-US" sz="3600" b="1" dirty="0"/>
          </a:p>
        </p:txBody>
      </p:sp>
      <p:sp>
        <p:nvSpPr>
          <p:cNvPr id="3" name="Subtitle 2"/>
          <p:cNvSpPr>
            <a:spLocks noGrp="1"/>
          </p:cNvSpPr>
          <p:nvPr>
            <p:ph type="subTitle" idx="1"/>
          </p:nvPr>
        </p:nvSpPr>
        <p:spPr>
          <a:xfrm>
            <a:off x="0" y="4191000"/>
            <a:ext cx="9144000" cy="2133600"/>
          </a:xfrm>
        </p:spPr>
        <p:txBody>
          <a:bodyPr/>
          <a:lstStyle/>
          <a:p>
            <a:endParaRPr lang="en-US" sz="1800" dirty="0" smtClean="0"/>
          </a:p>
          <a:p>
            <a:r>
              <a:rPr lang="en-US" sz="2400" b="1" dirty="0" smtClean="0"/>
              <a:t>Teresa </a:t>
            </a:r>
            <a:r>
              <a:rPr lang="en-US" sz="2400" b="1" dirty="0" err="1" smtClean="0"/>
              <a:t>Opheim</a:t>
            </a:r>
            <a:r>
              <a:rPr lang="en-US" sz="2400" b="1" dirty="0" smtClean="0"/>
              <a:t>, Practical Farmers </a:t>
            </a:r>
          </a:p>
          <a:p>
            <a:r>
              <a:rPr lang="en-US" sz="2400" dirty="0" smtClean="0"/>
              <a:t>November </a:t>
            </a:r>
            <a:r>
              <a:rPr lang="en-US" sz="2400" dirty="0" smtClean="0"/>
              <a:t>9, 2015</a:t>
            </a:r>
          </a:p>
          <a:p>
            <a:r>
              <a:rPr lang="en-US" sz="1800" dirty="0" smtClean="0"/>
              <a:t>www.practicalfarmers.org</a:t>
            </a:r>
            <a:endParaRPr lang="en-US" sz="1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0"/>
            <a:ext cx="8305800" cy="457200"/>
          </a:xfrm>
        </p:spPr>
        <p:txBody>
          <a:bodyPr/>
          <a:lstStyle/>
          <a:p>
            <a:r>
              <a:rPr lang="en-US" sz="2400" dirty="0" smtClean="0"/>
              <a:t>Beat your neighbor by a bushel?</a:t>
            </a:r>
            <a:endParaRPr lang="en-US" sz="2400" dirty="0"/>
          </a:p>
        </p:txBody>
      </p:sp>
      <p:pic>
        <p:nvPicPr>
          <p:cNvPr id="7" name="Content Placeholder 6" descr="Tina Jon Anderson W. Nishna river in distance.jpg"/>
          <p:cNvPicPr>
            <a:picLocks noGrp="1" noChangeAspect="1"/>
          </p:cNvPicPr>
          <p:nvPr>
            <p:ph idx="1"/>
          </p:nvPr>
        </p:nvPicPr>
        <p:blipFill>
          <a:blip r:embed="rId2" cstate="print"/>
          <a:stretch>
            <a:fillRect/>
          </a:stretch>
        </p:blipFill>
        <p:spPr>
          <a:xfrm>
            <a:off x="2641600" y="990600"/>
            <a:ext cx="6502400" cy="4876800"/>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981201"/>
            <a:ext cx="3429000" cy="609600"/>
          </a:xfrm>
        </p:spPr>
        <p:txBody>
          <a:bodyPr/>
          <a:lstStyle/>
          <a:p>
            <a:r>
              <a:rPr lang="en-US" dirty="0" smtClean="0"/>
              <a:t>400+ leaders</a:t>
            </a:r>
            <a:endParaRPr lang="en-US" dirty="0"/>
          </a:p>
        </p:txBody>
      </p:sp>
      <p:sp>
        <p:nvSpPr>
          <p:cNvPr id="3" name="Subtitle 2"/>
          <p:cNvSpPr>
            <a:spLocks noGrp="1"/>
          </p:cNvSpPr>
          <p:nvPr>
            <p:ph type="subTitle" idx="1"/>
          </p:nvPr>
        </p:nvSpPr>
        <p:spPr/>
        <p:txBody>
          <a:bodyPr/>
          <a:lstStyle/>
          <a:p>
            <a:endParaRPr lang="en-US"/>
          </a:p>
        </p:txBody>
      </p:sp>
      <p:pic>
        <p:nvPicPr>
          <p:cNvPr id="4" name="Picture 3" descr="Mark and Melanie Peterson.jpg"/>
          <p:cNvPicPr>
            <a:picLocks noChangeAspect="1"/>
          </p:cNvPicPr>
          <p:nvPr/>
        </p:nvPicPr>
        <p:blipFill>
          <a:blip r:embed="rId2" cstate="print"/>
          <a:stretch>
            <a:fillRect/>
          </a:stretch>
        </p:blipFill>
        <p:spPr>
          <a:xfrm>
            <a:off x="3505200" y="1219200"/>
            <a:ext cx="5410200" cy="54102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66800"/>
            <a:ext cx="8534400" cy="838200"/>
          </a:xfrm>
        </p:spPr>
        <p:txBody>
          <a:bodyPr/>
          <a:lstStyle/>
          <a:p>
            <a:pPr algn="ctr"/>
            <a:r>
              <a:rPr lang="en-US" dirty="0" smtClean="0"/>
              <a:t>Many want to farm</a:t>
            </a:r>
            <a:endParaRPr lang="en-US" dirty="0"/>
          </a:p>
        </p:txBody>
      </p:sp>
      <p:pic>
        <p:nvPicPr>
          <p:cNvPr id="4" name="Content Placeholder 3" descr="IMG_9848.jpg"/>
          <p:cNvPicPr>
            <a:picLocks noGrp="1" noChangeAspect="1"/>
          </p:cNvPicPr>
          <p:nvPr>
            <p:ph idx="1"/>
          </p:nvPr>
        </p:nvPicPr>
        <p:blipFill>
          <a:blip r:embed="rId2" cstate="print"/>
          <a:stretch>
            <a:fillRect/>
          </a:stretch>
        </p:blipFill>
        <p:spPr>
          <a:xfrm>
            <a:off x="990600" y="1981200"/>
            <a:ext cx="7313263" cy="48768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524001"/>
            <a:ext cx="9144000" cy="1219200"/>
          </a:xfrm>
        </p:spPr>
        <p:txBody>
          <a:bodyPr/>
          <a:lstStyle/>
          <a:p>
            <a:endParaRPr lang="en-US" dirty="0"/>
          </a:p>
        </p:txBody>
      </p:sp>
      <p:sp>
        <p:nvSpPr>
          <p:cNvPr id="3" name="Subtitle 2"/>
          <p:cNvSpPr>
            <a:spLocks noGrp="1"/>
          </p:cNvSpPr>
          <p:nvPr>
            <p:ph type="subTitle" idx="1"/>
          </p:nvPr>
        </p:nvSpPr>
        <p:spPr>
          <a:xfrm>
            <a:off x="228600" y="2514600"/>
            <a:ext cx="3352800" cy="2974975"/>
          </a:xfrm>
        </p:spPr>
        <p:txBody>
          <a:bodyPr/>
          <a:lstStyle/>
          <a:p>
            <a:pPr algn="l"/>
            <a:r>
              <a:rPr lang="en-US" sz="2400" i="1" dirty="0" smtClean="0"/>
              <a:t>"I can't imagine farming in a state that didn't have a Practical Farmers group”</a:t>
            </a:r>
          </a:p>
          <a:p>
            <a:pPr algn="r"/>
            <a:r>
              <a:rPr lang="en-US" sz="1800" i="1" dirty="0" smtClean="0"/>
              <a:t>John Gilbert</a:t>
            </a:r>
            <a:r>
              <a:rPr lang="en-US" i="1" dirty="0" smtClean="0"/>
              <a:t/>
            </a:r>
            <a:br>
              <a:rPr lang="en-US" i="1" dirty="0" smtClean="0"/>
            </a:br>
            <a:endParaRPr lang="en-US" i="1" dirty="0"/>
          </a:p>
        </p:txBody>
      </p:sp>
      <p:pic>
        <p:nvPicPr>
          <p:cNvPr id="4" name="Picture 3" descr="#6 Chapter 2 John Gilbert.jpg"/>
          <p:cNvPicPr>
            <a:picLocks noChangeAspect="1"/>
          </p:cNvPicPr>
          <p:nvPr/>
        </p:nvPicPr>
        <p:blipFill>
          <a:blip r:embed="rId2" cstate="print"/>
          <a:stretch>
            <a:fillRect/>
          </a:stretch>
        </p:blipFill>
        <p:spPr>
          <a:xfrm>
            <a:off x="3838719" y="914400"/>
            <a:ext cx="5305281" cy="56388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143001"/>
            <a:ext cx="9144000" cy="609600"/>
          </a:xfrm>
        </p:spPr>
        <p:txBody>
          <a:bodyPr/>
          <a:lstStyle/>
          <a:p>
            <a:r>
              <a:rPr lang="en-US" dirty="0" smtClean="0"/>
              <a:t>Barely a ripple in farm transition</a:t>
            </a:r>
            <a:endParaRPr lang="en-US" dirty="0"/>
          </a:p>
        </p:txBody>
      </p:sp>
      <p:sp>
        <p:nvSpPr>
          <p:cNvPr id="3" name="Subtitle 2"/>
          <p:cNvSpPr>
            <a:spLocks noGrp="1"/>
          </p:cNvSpPr>
          <p:nvPr>
            <p:ph type="subTitle" idx="1"/>
          </p:nvPr>
        </p:nvSpPr>
        <p:spPr/>
        <p:txBody>
          <a:bodyPr/>
          <a:lstStyle/>
          <a:p>
            <a:endParaRPr lang="en-US"/>
          </a:p>
        </p:txBody>
      </p:sp>
      <p:pic>
        <p:nvPicPr>
          <p:cNvPr id="4" name="Picture 3" descr="Pork Tasting Gilbert Sept 16 068.jpg"/>
          <p:cNvPicPr>
            <a:picLocks noChangeAspect="1"/>
          </p:cNvPicPr>
          <p:nvPr/>
        </p:nvPicPr>
        <p:blipFill>
          <a:blip r:embed="rId2" cstate="print"/>
          <a:stretch>
            <a:fillRect/>
          </a:stretch>
        </p:blipFill>
        <p:spPr>
          <a:xfrm>
            <a:off x="381000" y="2209800"/>
            <a:ext cx="8454618" cy="428091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143001"/>
            <a:ext cx="9144000" cy="838200"/>
          </a:xfrm>
        </p:spPr>
        <p:txBody>
          <a:bodyPr/>
          <a:lstStyle/>
          <a:p>
            <a:r>
              <a:rPr lang="en-US" dirty="0" smtClean="0"/>
              <a:t>Aging landowners</a:t>
            </a:r>
            <a:endParaRPr lang="en-US" dirty="0"/>
          </a:p>
        </p:txBody>
      </p:sp>
      <p:sp>
        <p:nvSpPr>
          <p:cNvPr id="3" name="Subtitle 2"/>
          <p:cNvSpPr>
            <a:spLocks noGrp="1"/>
          </p:cNvSpPr>
          <p:nvPr>
            <p:ph type="subTitle" idx="1"/>
          </p:nvPr>
        </p:nvSpPr>
        <p:spPr/>
        <p:txBody>
          <a:bodyPr/>
          <a:lstStyle/>
          <a:p>
            <a:endParaRPr lang="en-US"/>
          </a:p>
        </p:txBody>
      </p:sp>
      <p:pic>
        <p:nvPicPr>
          <p:cNvPr id="4" name="Picture 3" descr="Charlotte Shivvers and Martha Shivvers Skillman -- Photo credit to Luliel del Angel.JPG"/>
          <p:cNvPicPr>
            <a:picLocks noChangeAspect="1"/>
          </p:cNvPicPr>
          <p:nvPr/>
        </p:nvPicPr>
        <p:blipFill>
          <a:blip r:embed="rId2" cstate="print"/>
          <a:stretch>
            <a:fillRect/>
          </a:stretch>
        </p:blipFill>
        <p:spPr>
          <a:xfrm>
            <a:off x="1143000" y="2300893"/>
            <a:ext cx="6858000" cy="4557107"/>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600200"/>
            <a:ext cx="9144000" cy="762000"/>
          </a:xfrm>
        </p:spPr>
        <p:txBody>
          <a:bodyPr/>
          <a:lstStyle/>
          <a:p>
            <a:r>
              <a:rPr lang="en-US" dirty="0" smtClean="0"/>
              <a:t>Map of my kingdom </a:t>
            </a:r>
            <a:r>
              <a:rPr lang="en-US" dirty="0" err="1" smtClean="0"/>
              <a:t>pic</a:t>
            </a:r>
            <a:endParaRPr lang="en-US" dirty="0"/>
          </a:p>
        </p:txBody>
      </p:sp>
      <p:sp>
        <p:nvSpPr>
          <p:cNvPr id="3" name="Subtitle 2"/>
          <p:cNvSpPr>
            <a:spLocks noGrp="1"/>
          </p:cNvSpPr>
          <p:nvPr>
            <p:ph type="subTitle" idx="1"/>
          </p:nvPr>
        </p:nvSpPr>
        <p:spPr>
          <a:xfrm>
            <a:off x="0" y="5867400"/>
            <a:ext cx="9144000" cy="762000"/>
          </a:xfrm>
        </p:spPr>
        <p:txBody>
          <a:bodyPr/>
          <a:lstStyle/>
          <a:p>
            <a:r>
              <a:rPr lang="en-US" dirty="0" smtClean="0"/>
              <a:t>Map of My Kingdom: A play about “who gets the land”</a:t>
            </a:r>
            <a:endParaRPr lang="en-US" dirty="0"/>
          </a:p>
        </p:txBody>
      </p:sp>
      <p:pic>
        <p:nvPicPr>
          <p:cNvPr id="4" name="Picture 3" descr="#9 Performance of Map of My Kingdom in barn.jpg"/>
          <p:cNvPicPr>
            <a:picLocks noChangeAspect="1"/>
          </p:cNvPicPr>
          <p:nvPr/>
        </p:nvPicPr>
        <p:blipFill>
          <a:blip r:embed="rId2" cstate="print"/>
          <a:stretch>
            <a:fillRect/>
          </a:stretch>
        </p:blipFill>
        <p:spPr>
          <a:xfrm>
            <a:off x="1143000" y="1143000"/>
            <a:ext cx="6972300" cy="464820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800" b="1" dirty="0" smtClean="0"/>
              <a:t>Strategy:</a:t>
            </a:r>
            <a:r>
              <a:rPr lang="en-US" b="1" dirty="0" smtClean="0"/>
              <a:t> farmland in trust</a:t>
            </a:r>
            <a:endParaRPr lang="en-US" b="1" dirty="0"/>
          </a:p>
        </p:txBody>
      </p:sp>
      <p:pic>
        <p:nvPicPr>
          <p:cNvPr id="4" name="Content Placeholder 3" descr="Jane and Rick Juchems.jpg"/>
          <p:cNvPicPr>
            <a:picLocks noGrp="1" noChangeAspect="1"/>
          </p:cNvPicPr>
          <p:nvPr>
            <p:ph idx="1"/>
          </p:nvPr>
        </p:nvPicPr>
        <p:blipFill>
          <a:blip r:embed="rId2" cstate="print"/>
          <a:stretch>
            <a:fillRect/>
          </a:stretch>
        </p:blipFill>
        <p:spPr>
          <a:xfrm>
            <a:off x="3505200" y="1981200"/>
            <a:ext cx="5328890" cy="4876800"/>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66800"/>
            <a:ext cx="9144000" cy="533401"/>
          </a:xfrm>
        </p:spPr>
        <p:txBody>
          <a:bodyPr/>
          <a:lstStyle/>
          <a:p>
            <a:r>
              <a:rPr lang="en-US" sz="1800" b="1" dirty="0" smtClean="0"/>
              <a:t>Strategy:</a:t>
            </a:r>
            <a:r>
              <a:rPr lang="en-US" b="1" dirty="0" smtClean="0"/>
              <a:t> gift land</a:t>
            </a:r>
            <a:endParaRPr lang="en-US" b="1" dirty="0"/>
          </a:p>
        </p:txBody>
      </p:sp>
      <p:sp>
        <p:nvSpPr>
          <p:cNvPr id="3" name="Subtitle 2"/>
          <p:cNvSpPr>
            <a:spLocks noGrp="1"/>
          </p:cNvSpPr>
          <p:nvPr>
            <p:ph type="subTitle" idx="1"/>
          </p:nvPr>
        </p:nvSpPr>
        <p:spPr/>
        <p:txBody>
          <a:bodyPr/>
          <a:lstStyle/>
          <a:p>
            <a:endParaRPr lang="en-US" dirty="0"/>
          </a:p>
        </p:txBody>
      </p:sp>
      <p:pic>
        <p:nvPicPr>
          <p:cNvPr id="4" name="Picture 3" descr="Lynchs.jpg"/>
          <p:cNvPicPr>
            <a:picLocks noChangeAspect="1"/>
          </p:cNvPicPr>
          <p:nvPr/>
        </p:nvPicPr>
        <p:blipFill>
          <a:blip r:embed="rId2" cstate="print"/>
          <a:stretch>
            <a:fillRect/>
          </a:stretch>
        </p:blipFill>
        <p:spPr>
          <a:xfrm>
            <a:off x="838200" y="1930400"/>
            <a:ext cx="7086600" cy="47244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800" b="1" dirty="0" smtClean="0"/>
              <a:t>Strategy:</a:t>
            </a:r>
            <a:r>
              <a:rPr lang="en-US" b="1" dirty="0" smtClean="0"/>
              <a:t> life insurance</a:t>
            </a:r>
            <a:endParaRPr lang="en-US" b="1" dirty="0"/>
          </a:p>
        </p:txBody>
      </p:sp>
      <p:pic>
        <p:nvPicPr>
          <p:cNvPr id="4" name="Content Placeholder 3" descr="#10 Frantzens with cows.jpg"/>
          <p:cNvPicPr>
            <a:picLocks noGrp="1" noChangeAspect="1"/>
          </p:cNvPicPr>
          <p:nvPr>
            <p:ph idx="1"/>
          </p:nvPr>
        </p:nvPicPr>
        <p:blipFill>
          <a:blip r:embed="rId2" cstate="print"/>
          <a:stretch>
            <a:fillRect/>
          </a:stretch>
        </p:blipFill>
        <p:spPr>
          <a:xfrm>
            <a:off x="762000" y="1828800"/>
            <a:ext cx="7280912" cy="48768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a:xfrm>
            <a:off x="0" y="1676400"/>
            <a:ext cx="9144000" cy="3813175"/>
          </a:xfrm>
        </p:spPr>
        <p:txBody>
          <a:bodyPr/>
          <a:lstStyle/>
          <a:p>
            <a:r>
              <a:rPr lang="en-US" sz="4000" dirty="0" smtClean="0"/>
              <a:t>Whoa.</a:t>
            </a:r>
          </a:p>
          <a:p>
            <a:r>
              <a:rPr lang="en-US" sz="4000" dirty="0" smtClean="0"/>
              <a:t>Slow down…</a:t>
            </a:r>
          </a:p>
          <a:p>
            <a:r>
              <a:rPr lang="en-US" sz="4800" b="1" dirty="0" smtClean="0"/>
              <a:t>What matters most?</a:t>
            </a:r>
            <a:endParaRPr lang="en-US" sz="4800" b="1"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lstStyle/>
          <a:p>
            <a:endParaRPr lang="en-US"/>
          </a:p>
        </p:txBody>
      </p:sp>
      <p:pic>
        <p:nvPicPr>
          <p:cNvPr id="4" name="Picture 3" descr="Farm Legacy Letter_brown_revised.jpg"/>
          <p:cNvPicPr>
            <a:picLocks noChangeAspect="1"/>
          </p:cNvPicPr>
          <p:nvPr/>
        </p:nvPicPr>
        <p:blipFill>
          <a:blip r:embed="rId2" cstate="print"/>
          <a:stretch>
            <a:fillRect/>
          </a:stretch>
        </p:blipFill>
        <p:spPr>
          <a:xfrm>
            <a:off x="914400" y="1905000"/>
            <a:ext cx="7471557" cy="3750564"/>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066800"/>
            <a:ext cx="8458200" cy="838200"/>
          </a:xfrm>
        </p:spPr>
        <p:txBody>
          <a:bodyPr/>
          <a:lstStyle/>
          <a:p>
            <a:pPr algn="ctr"/>
            <a:r>
              <a:rPr lang="en-US" sz="2400" b="1" dirty="0" smtClean="0"/>
              <a:t>30 years out? </a:t>
            </a:r>
            <a:r>
              <a:rPr lang="en-US" b="1" dirty="0" smtClean="0"/>
              <a:t>Common goals</a:t>
            </a:r>
            <a:endParaRPr lang="en-US" b="1" dirty="0"/>
          </a:p>
        </p:txBody>
      </p:sp>
      <p:sp>
        <p:nvSpPr>
          <p:cNvPr id="3" name="Content Placeholder 2"/>
          <p:cNvSpPr>
            <a:spLocks noGrp="1"/>
          </p:cNvSpPr>
          <p:nvPr>
            <p:ph idx="1"/>
          </p:nvPr>
        </p:nvSpPr>
        <p:spPr>
          <a:xfrm>
            <a:off x="304800" y="1752600"/>
            <a:ext cx="8534400" cy="5105400"/>
          </a:xfrm>
        </p:spPr>
        <p:txBody>
          <a:bodyPr/>
          <a:lstStyle/>
          <a:p>
            <a:pPr>
              <a:buNone/>
            </a:pPr>
            <a:endParaRPr lang="en-US" sz="1800" dirty="0" smtClean="0"/>
          </a:p>
          <a:p>
            <a:r>
              <a:rPr lang="en-US" sz="2000" b="1" dirty="0" smtClean="0"/>
              <a:t>Provide land for my farming heir(s) to farm </a:t>
            </a:r>
            <a:endParaRPr lang="en-US" sz="2000" dirty="0" smtClean="0"/>
          </a:p>
          <a:p>
            <a:r>
              <a:rPr lang="en-US" sz="2000" b="1" dirty="0" smtClean="0"/>
              <a:t>Provide a farm for a family to work </a:t>
            </a:r>
            <a:endParaRPr lang="en-US" sz="2000" dirty="0" smtClean="0"/>
          </a:p>
          <a:p>
            <a:r>
              <a:rPr lang="en-US" sz="2000" b="1" dirty="0" smtClean="0">
                <a:solidFill>
                  <a:schemeClr val="tx1"/>
                </a:solidFill>
              </a:rPr>
              <a:t>Help provide my heirs with greater financial stability through the sale of, or rental income from, the farm </a:t>
            </a:r>
            <a:endParaRPr lang="en-US" sz="2000" dirty="0" smtClean="0">
              <a:solidFill>
                <a:schemeClr val="tx1"/>
              </a:solidFill>
            </a:endParaRPr>
          </a:p>
          <a:p>
            <a:r>
              <a:rPr lang="en-US" sz="2000" b="1" dirty="0" smtClean="0"/>
              <a:t>Use my farmland to benefit a charitable cause </a:t>
            </a:r>
            <a:endParaRPr lang="en-US" sz="2000" dirty="0" smtClean="0"/>
          </a:p>
          <a:p>
            <a:r>
              <a:rPr lang="en-US" sz="2000" b="1" dirty="0" smtClean="0"/>
              <a:t>Give all of my heirs an inheritance of equal economic value </a:t>
            </a:r>
            <a:endParaRPr lang="en-US" sz="2000" dirty="0" smtClean="0"/>
          </a:p>
          <a:p>
            <a:r>
              <a:rPr lang="en-US" sz="2000" b="1" dirty="0" smtClean="0"/>
              <a:t>Keep the farmland in my family </a:t>
            </a:r>
            <a:endParaRPr lang="en-US" sz="2000" dirty="0" smtClean="0"/>
          </a:p>
          <a:p>
            <a:r>
              <a:rPr lang="en-US" sz="2000" b="1" dirty="0" smtClean="0"/>
              <a:t>Use the farmland for </a:t>
            </a:r>
            <a:r>
              <a:rPr lang="en-US" sz="2000" b="1" dirty="0" smtClean="0"/>
              <a:t>conservation</a:t>
            </a:r>
          </a:p>
          <a:p>
            <a:pPr>
              <a:buNone/>
            </a:pPr>
            <a:endParaRPr lang="en-US" sz="2000" dirty="0" smtClean="0"/>
          </a:p>
          <a:p>
            <a:pPr>
              <a:buNone/>
            </a:pPr>
            <a:endParaRPr lang="en-US" dirty="0" smtClean="0">
              <a:solidFill>
                <a:schemeClr val="tx2"/>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524000"/>
            <a:ext cx="4267200" cy="1470025"/>
          </a:xfrm>
        </p:spPr>
        <p:txBody>
          <a:bodyPr/>
          <a:lstStyle/>
          <a:p>
            <a:r>
              <a:rPr lang="en-US" sz="1800" b="1" dirty="0" smtClean="0"/>
              <a:t/>
            </a:r>
            <a:br>
              <a:rPr lang="en-US" sz="1800" b="1" dirty="0" smtClean="0"/>
            </a:br>
            <a:r>
              <a:rPr lang="en-US" sz="1800" b="1" dirty="0" smtClean="0"/>
              <a:t>Goal:</a:t>
            </a:r>
            <a:r>
              <a:rPr lang="en-US" b="1" dirty="0" smtClean="0"/>
              <a:t> new farmers on the land</a:t>
            </a:r>
            <a:endParaRPr lang="en-US" b="1" dirty="0"/>
          </a:p>
        </p:txBody>
      </p:sp>
      <p:sp>
        <p:nvSpPr>
          <p:cNvPr id="3" name="Subtitle 2"/>
          <p:cNvSpPr>
            <a:spLocks noGrp="1"/>
          </p:cNvSpPr>
          <p:nvPr>
            <p:ph type="subTitle" idx="1"/>
          </p:nvPr>
        </p:nvSpPr>
        <p:spPr/>
        <p:txBody>
          <a:bodyPr/>
          <a:lstStyle/>
          <a:p>
            <a:endParaRPr lang="en-US" dirty="0"/>
          </a:p>
        </p:txBody>
      </p:sp>
      <p:pic>
        <p:nvPicPr>
          <p:cNvPr id="5" name="Picture 4" descr="#19 Chapter 12 Neil Hamilton at Hamilton Prairie.jpg"/>
          <p:cNvPicPr>
            <a:picLocks noChangeAspect="1"/>
          </p:cNvPicPr>
          <p:nvPr/>
        </p:nvPicPr>
        <p:blipFill>
          <a:blip r:embed="rId2" cstate="print"/>
          <a:stretch>
            <a:fillRect/>
          </a:stretch>
        </p:blipFill>
        <p:spPr>
          <a:xfrm>
            <a:off x="4400550" y="533400"/>
            <a:ext cx="4743450" cy="63246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1800" b="1" dirty="0" smtClean="0"/>
              <a:t>Goal:</a:t>
            </a:r>
            <a:r>
              <a:rPr lang="en-US" sz="2500" b="1" dirty="0" smtClean="0"/>
              <a:t> Give back to community</a:t>
            </a:r>
            <a:endParaRPr lang="en-US" sz="2500" b="1" dirty="0"/>
          </a:p>
        </p:txBody>
      </p:sp>
      <p:sp>
        <p:nvSpPr>
          <p:cNvPr id="3" name="Content Placeholder 2"/>
          <p:cNvSpPr>
            <a:spLocks noGrp="1"/>
          </p:cNvSpPr>
          <p:nvPr>
            <p:ph idx="1"/>
          </p:nvPr>
        </p:nvSpPr>
        <p:spPr>
          <a:xfrm>
            <a:off x="304800" y="6019800"/>
            <a:ext cx="8534400" cy="838200"/>
          </a:xfrm>
        </p:spPr>
        <p:txBody>
          <a:bodyPr/>
          <a:lstStyle/>
          <a:p>
            <a:pPr algn="ctr">
              <a:buNone/>
            </a:pPr>
            <a:endParaRPr lang="en-US" dirty="0"/>
          </a:p>
        </p:txBody>
      </p:sp>
      <p:pic>
        <p:nvPicPr>
          <p:cNvPr id="4" name="Content Placeholder 4" descr="Nimrods.jpg"/>
          <p:cNvPicPr>
            <a:picLocks noChangeAspect="1"/>
          </p:cNvPicPr>
          <p:nvPr/>
        </p:nvPicPr>
        <p:blipFill>
          <a:blip r:embed="rId3" cstate="print"/>
          <a:stretch>
            <a:fillRect/>
          </a:stretch>
        </p:blipFill>
        <p:spPr bwMode="auto">
          <a:xfrm>
            <a:off x="228600" y="1905000"/>
            <a:ext cx="8687517" cy="4953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0"/>
            <a:ext cx="8534400" cy="838200"/>
          </a:xfrm>
        </p:spPr>
        <p:txBody>
          <a:bodyPr/>
          <a:lstStyle/>
          <a:p>
            <a:r>
              <a:rPr lang="en-US" sz="1800" b="1" dirty="0" smtClean="0"/>
              <a:t/>
            </a:r>
            <a:br>
              <a:rPr lang="en-US" sz="1800" b="1" dirty="0" smtClean="0"/>
            </a:br>
            <a:r>
              <a:rPr lang="en-US" sz="1800" b="1" dirty="0" smtClean="0"/>
              <a:t>Goal:</a:t>
            </a:r>
            <a:r>
              <a:rPr lang="en-US" b="1" dirty="0" smtClean="0"/>
              <a:t/>
            </a:r>
            <a:br>
              <a:rPr lang="en-US" b="1" dirty="0" smtClean="0"/>
            </a:br>
            <a:r>
              <a:rPr lang="en-US" b="1" dirty="0" smtClean="0"/>
              <a:t>build soils,</a:t>
            </a:r>
            <a:br>
              <a:rPr lang="en-US" b="1" dirty="0" smtClean="0"/>
            </a:br>
            <a:r>
              <a:rPr lang="en-US" b="1" dirty="0" smtClean="0"/>
              <a:t>biodiversity</a:t>
            </a:r>
            <a:endParaRPr lang="en-US" b="1" dirty="0"/>
          </a:p>
        </p:txBody>
      </p:sp>
      <p:pic>
        <p:nvPicPr>
          <p:cNvPr id="4" name="Content Placeholder 3" descr="Fred Kirschenmann.jpg"/>
          <p:cNvPicPr>
            <a:picLocks noGrp="1" noChangeAspect="1"/>
          </p:cNvPicPr>
          <p:nvPr>
            <p:ph idx="1"/>
          </p:nvPr>
        </p:nvPicPr>
        <p:blipFill>
          <a:blip r:embed="rId2" cstate="print"/>
          <a:stretch>
            <a:fillRect/>
          </a:stretch>
        </p:blipFill>
        <p:spPr>
          <a:xfrm>
            <a:off x="4584161" y="0"/>
            <a:ext cx="4559840" cy="6858000"/>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143000"/>
            <a:ext cx="9144000" cy="838200"/>
          </a:xfrm>
        </p:spPr>
        <p:txBody>
          <a:bodyPr/>
          <a:lstStyle/>
          <a:p>
            <a:r>
              <a:rPr lang="en-US" sz="2400" b="1" dirty="0" smtClean="0"/>
              <a:t>Keep farmland </a:t>
            </a:r>
            <a:r>
              <a:rPr lang="en-US" sz="2400" b="1" dirty="0" smtClean="0"/>
              <a:t>together? </a:t>
            </a:r>
            <a:r>
              <a:rPr lang="en-US" sz="2000" b="1" dirty="0" smtClean="0"/>
              <a:t>or</a:t>
            </a:r>
            <a:r>
              <a:rPr lang="en-US" sz="2000" b="1" dirty="0" smtClean="0"/>
              <a:t/>
            </a:r>
            <a:br>
              <a:rPr lang="en-US" sz="2000" b="1" dirty="0" smtClean="0"/>
            </a:br>
            <a:r>
              <a:rPr lang="en-US" sz="2400" b="1" dirty="0" smtClean="0"/>
              <a:t>farming heirs </a:t>
            </a:r>
            <a:r>
              <a:rPr lang="en-US" sz="2400" b="1" dirty="0" smtClean="0"/>
              <a:t>continue?</a:t>
            </a:r>
            <a:endParaRPr lang="en-US" sz="2400" b="1" dirty="0"/>
          </a:p>
        </p:txBody>
      </p:sp>
      <p:sp>
        <p:nvSpPr>
          <p:cNvPr id="3" name="Subtitle 2"/>
          <p:cNvSpPr>
            <a:spLocks noGrp="1"/>
          </p:cNvSpPr>
          <p:nvPr>
            <p:ph type="subTitle" idx="1"/>
          </p:nvPr>
        </p:nvSpPr>
        <p:spPr>
          <a:xfrm>
            <a:off x="0" y="5105400"/>
            <a:ext cx="9144000" cy="762000"/>
          </a:xfrm>
        </p:spPr>
        <p:txBody>
          <a:bodyPr/>
          <a:lstStyle/>
          <a:p>
            <a:r>
              <a:rPr lang="en-US" sz="1000" dirty="0" smtClean="0"/>
              <a:t>Was Mom’s top goal keep the farmland in the family…or allow her farming heirs to farm?</a:t>
            </a:r>
          </a:p>
          <a:p>
            <a:r>
              <a:rPr lang="en-US" sz="1000" dirty="0" smtClean="0"/>
              <a:t>Did she want to treat each offspring financially equally? Or would she be open to some “sweat equity” compensation?</a:t>
            </a:r>
            <a:endParaRPr lang="en-US" sz="1000" dirty="0"/>
          </a:p>
        </p:txBody>
      </p:sp>
      <p:pic>
        <p:nvPicPr>
          <p:cNvPr id="4" name="Picture 3" descr="Wilson FD.jpg"/>
          <p:cNvPicPr>
            <a:picLocks noChangeAspect="1"/>
          </p:cNvPicPr>
          <p:nvPr/>
        </p:nvPicPr>
        <p:blipFill>
          <a:blip r:embed="rId2" cstate="print"/>
          <a:stretch>
            <a:fillRect/>
          </a:stretch>
        </p:blipFill>
        <p:spPr>
          <a:xfrm>
            <a:off x="990600" y="2133600"/>
            <a:ext cx="7086600" cy="472440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990600"/>
            <a:ext cx="8534400" cy="990600"/>
          </a:xfrm>
        </p:spPr>
        <p:txBody>
          <a:bodyPr/>
          <a:lstStyle/>
          <a:p>
            <a:r>
              <a:rPr lang="en-US" sz="2400" b="1" dirty="0" smtClean="0"/>
              <a:t>Equal </a:t>
            </a:r>
            <a:r>
              <a:rPr lang="en-US" sz="2400" b="1" dirty="0" smtClean="0"/>
              <a:t>shares? </a:t>
            </a:r>
            <a:r>
              <a:rPr lang="en-US" sz="1800" b="1" dirty="0" smtClean="0"/>
              <a:t>or</a:t>
            </a:r>
            <a:r>
              <a:rPr lang="en-US" sz="2400" b="1" dirty="0" smtClean="0"/>
              <a:t> </a:t>
            </a:r>
            <a:r>
              <a:rPr lang="en-US" sz="2400" b="1" dirty="0" smtClean="0"/>
              <a:t>farming heir </a:t>
            </a:r>
            <a:r>
              <a:rPr lang="en-US" sz="2400" b="1" dirty="0" smtClean="0"/>
              <a:t>continues?</a:t>
            </a:r>
            <a:endParaRPr lang="en-US" sz="2400" b="1" dirty="0"/>
          </a:p>
        </p:txBody>
      </p:sp>
      <p:sp>
        <p:nvSpPr>
          <p:cNvPr id="3" name="Content Placeholder 2"/>
          <p:cNvSpPr>
            <a:spLocks noGrp="1"/>
          </p:cNvSpPr>
          <p:nvPr>
            <p:ph idx="1"/>
          </p:nvPr>
        </p:nvSpPr>
        <p:spPr>
          <a:xfrm>
            <a:off x="304800" y="5029200"/>
            <a:ext cx="8534400" cy="1828800"/>
          </a:xfrm>
        </p:spPr>
        <p:txBody>
          <a:bodyPr/>
          <a:lstStyle/>
          <a:p>
            <a:endParaRPr lang="en-US" dirty="0"/>
          </a:p>
        </p:txBody>
      </p:sp>
      <p:pic>
        <p:nvPicPr>
          <p:cNvPr id="4" name="Picture 3" descr="Fleishman.jpg"/>
          <p:cNvPicPr>
            <a:picLocks noChangeAspect="1"/>
          </p:cNvPicPr>
          <p:nvPr/>
        </p:nvPicPr>
        <p:blipFill>
          <a:blip r:embed="rId2" cstate="print"/>
          <a:stretch>
            <a:fillRect/>
          </a:stretch>
        </p:blipFill>
        <p:spPr>
          <a:xfrm>
            <a:off x="1219200" y="1863238"/>
            <a:ext cx="6662737" cy="4994762"/>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590800"/>
            <a:ext cx="8534400" cy="45719"/>
          </a:xfrm>
        </p:spPr>
        <p:txBody>
          <a:bodyPr/>
          <a:lstStyle/>
          <a:p>
            <a:endParaRPr lang="en-US" dirty="0" smtClean="0"/>
          </a:p>
          <a:p>
            <a:endParaRPr lang="en-US" dirty="0" smtClean="0"/>
          </a:p>
          <a:p>
            <a:pPr>
              <a:buNone/>
            </a:pPr>
            <a:endParaRPr lang="en-US" dirty="0" smtClean="0"/>
          </a:p>
        </p:txBody>
      </p:sp>
      <p:pic>
        <p:nvPicPr>
          <p:cNvPr id="4" name="Content Placeholder 3" descr="Barb Opheim 1.jpg"/>
          <p:cNvPicPr>
            <a:picLocks noChangeAspect="1"/>
          </p:cNvPicPr>
          <p:nvPr/>
        </p:nvPicPr>
        <p:blipFill>
          <a:blip r:embed="rId2" cstate="print"/>
          <a:stretch>
            <a:fillRect/>
          </a:stretch>
        </p:blipFill>
        <p:spPr bwMode="auto">
          <a:xfrm>
            <a:off x="914400" y="1143000"/>
            <a:ext cx="7017870" cy="4648200"/>
          </a:xfrm>
          <a:prstGeom prst="rect">
            <a:avLst/>
          </a:prstGeom>
          <a:noFill/>
          <a:ln w="9525">
            <a:noFill/>
            <a:miter lim="800000"/>
            <a:headEnd/>
            <a:tailEnd/>
          </a:ln>
        </p:spPr>
      </p:pic>
      <p:sp>
        <p:nvSpPr>
          <p:cNvPr id="5" name="Title 4"/>
          <p:cNvSpPr>
            <a:spLocks noGrp="1"/>
          </p:cNvSpPr>
          <p:nvPr>
            <p:ph type="title"/>
          </p:nvPr>
        </p:nvSpPr>
        <p:spPr>
          <a:xfrm>
            <a:off x="381000" y="5791200"/>
            <a:ext cx="8534400" cy="838200"/>
          </a:xfrm>
        </p:spPr>
        <p:txBody>
          <a:bodyPr/>
          <a:lstStyle/>
          <a:p>
            <a:pPr algn="r"/>
            <a:r>
              <a:rPr lang="en-US" b="1" dirty="0" smtClean="0"/>
              <a:t>Keep family harmony</a:t>
            </a:r>
            <a:endParaRPr lang="en-US" b="1"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762001"/>
            <a:ext cx="9144000" cy="1447800"/>
          </a:xfrm>
        </p:spPr>
        <p:txBody>
          <a:bodyPr/>
          <a:lstStyle/>
          <a:p>
            <a:r>
              <a:rPr lang="en-US" b="1" dirty="0" smtClean="0"/>
              <a:t>Know the</a:t>
            </a:r>
            <a:r>
              <a:rPr lang="en-US" b="1" dirty="0" smtClean="0"/>
              <a:t> </a:t>
            </a:r>
            <a:r>
              <a:rPr lang="en-US" b="1" dirty="0" smtClean="0"/>
              <a:t>past, vision for future</a:t>
            </a:r>
            <a:endParaRPr lang="en-US" b="1" dirty="0"/>
          </a:p>
        </p:txBody>
      </p:sp>
      <p:sp>
        <p:nvSpPr>
          <p:cNvPr id="3" name="Subtitle 2"/>
          <p:cNvSpPr>
            <a:spLocks noGrp="1"/>
          </p:cNvSpPr>
          <p:nvPr>
            <p:ph type="subTitle" idx="1"/>
          </p:nvPr>
        </p:nvSpPr>
        <p:spPr/>
        <p:txBody>
          <a:bodyPr/>
          <a:lstStyle/>
          <a:p>
            <a:endParaRPr lang="en-US"/>
          </a:p>
        </p:txBody>
      </p:sp>
      <p:pic>
        <p:nvPicPr>
          <p:cNvPr id="4" name="Picture 3" descr="#24 Lisa and Jim French.jpg"/>
          <p:cNvPicPr>
            <a:picLocks noChangeAspect="1"/>
          </p:cNvPicPr>
          <p:nvPr/>
        </p:nvPicPr>
        <p:blipFill>
          <a:blip r:embed="rId2" cstate="print"/>
          <a:stretch>
            <a:fillRect/>
          </a:stretch>
        </p:blipFill>
        <p:spPr>
          <a:xfrm>
            <a:off x="228600" y="1905000"/>
            <a:ext cx="8502020" cy="4657725"/>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66801"/>
            <a:ext cx="9144000" cy="533400"/>
          </a:xfrm>
        </p:spPr>
        <p:txBody>
          <a:bodyPr/>
          <a:lstStyle/>
          <a:p>
            <a:r>
              <a:rPr lang="en-US" sz="2400" b="1" dirty="0" smtClean="0"/>
              <a:t>What will the farm be like when we’re gone?</a:t>
            </a:r>
            <a:endParaRPr lang="en-US" sz="2400" b="1" dirty="0"/>
          </a:p>
        </p:txBody>
      </p:sp>
      <p:sp>
        <p:nvSpPr>
          <p:cNvPr id="3" name="Subtitle 2"/>
          <p:cNvSpPr>
            <a:spLocks noGrp="1"/>
          </p:cNvSpPr>
          <p:nvPr>
            <p:ph type="subTitle" idx="1"/>
          </p:nvPr>
        </p:nvSpPr>
        <p:spPr/>
        <p:txBody>
          <a:bodyPr/>
          <a:lstStyle/>
          <a:p>
            <a:endParaRPr lang="en-US"/>
          </a:p>
        </p:txBody>
      </p:sp>
      <p:pic>
        <p:nvPicPr>
          <p:cNvPr id="5" name="Picture 4" descr="Frantzen Legacy 010.jpg"/>
          <p:cNvPicPr>
            <a:picLocks noChangeAspect="1"/>
          </p:cNvPicPr>
          <p:nvPr/>
        </p:nvPicPr>
        <p:blipFill>
          <a:blip r:embed="rId2" cstate="print"/>
          <a:stretch>
            <a:fillRect/>
          </a:stretch>
        </p:blipFill>
        <p:spPr>
          <a:xfrm>
            <a:off x="609600" y="1905000"/>
            <a:ext cx="7968074" cy="53340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600200"/>
            <a:ext cx="9144000" cy="1752600"/>
          </a:xfrm>
        </p:spPr>
        <p:txBody>
          <a:bodyPr/>
          <a:lstStyle/>
          <a:p>
            <a:r>
              <a:rPr lang="en-US" sz="3600" b="1" i="1" dirty="0" smtClean="0"/>
              <a:t/>
            </a:r>
            <a:br>
              <a:rPr lang="en-US" sz="3600" b="1" i="1" dirty="0" smtClean="0"/>
            </a:br>
            <a:r>
              <a:rPr lang="en-US" sz="3600" b="1" i="1" dirty="0" smtClean="0"/>
              <a:t/>
            </a:r>
            <a:br>
              <a:rPr lang="en-US" sz="3600" b="1" i="1" dirty="0" smtClean="0"/>
            </a:br>
            <a:r>
              <a:rPr lang="en-US" sz="4000" b="1" i="1" dirty="0" smtClean="0"/>
              <a:t>thank you!</a:t>
            </a:r>
            <a:r>
              <a:rPr lang="en-US" sz="4000" b="1" dirty="0" smtClean="0"/>
              <a:t/>
            </a:r>
            <a:br>
              <a:rPr lang="en-US" sz="4000" b="1" dirty="0" smtClean="0"/>
            </a:br>
            <a:r>
              <a:rPr lang="en-US" sz="2400" dirty="0" smtClean="0"/>
              <a:t/>
            </a:r>
            <a:br>
              <a:rPr lang="en-US" sz="2400" dirty="0" smtClean="0"/>
            </a:br>
            <a:endParaRPr lang="en-US" sz="2400" dirty="0"/>
          </a:p>
        </p:txBody>
      </p:sp>
      <p:sp>
        <p:nvSpPr>
          <p:cNvPr id="3" name="Subtitle 2"/>
          <p:cNvSpPr>
            <a:spLocks noGrp="1"/>
          </p:cNvSpPr>
          <p:nvPr>
            <p:ph type="subTitle" idx="1"/>
          </p:nvPr>
        </p:nvSpPr>
        <p:spPr>
          <a:xfrm>
            <a:off x="0" y="4343400"/>
            <a:ext cx="8839200" cy="1752600"/>
          </a:xfrm>
        </p:spPr>
        <p:txBody>
          <a:bodyPr/>
          <a:lstStyle/>
          <a:p>
            <a:r>
              <a:rPr lang="en-US" sz="2000" i="1" dirty="0" smtClean="0"/>
              <a:t>“We come and go, but the land is always here. And the people who love it and understand it, are the people who own it—for a little while.”</a:t>
            </a:r>
          </a:p>
          <a:p>
            <a:pPr algn="r"/>
            <a:r>
              <a:rPr lang="en-US" sz="1600" i="1" dirty="0" smtClean="0"/>
              <a:t>--Willa Cather, </a:t>
            </a:r>
            <a:r>
              <a:rPr lang="en-US" sz="1600" dirty="0" smtClean="0"/>
              <a:t>O Pioneers! </a:t>
            </a:r>
            <a:r>
              <a:rPr lang="en-US" sz="1600" i="1" dirty="0" smtClean="0"/>
              <a:t>repeated in Mary </a:t>
            </a:r>
            <a:r>
              <a:rPr lang="en-US" sz="1600" i="1" dirty="0" err="1" smtClean="0"/>
              <a:t>Swander</a:t>
            </a:r>
            <a:r>
              <a:rPr lang="en-US" sz="1600" i="1" dirty="0" smtClean="0"/>
              <a:t>, </a:t>
            </a:r>
            <a:r>
              <a:rPr lang="en-US" sz="1600" dirty="0" smtClean="0"/>
              <a:t>Map of My Kingdom</a:t>
            </a:r>
          </a:p>
          <a:p>
            <a:r>
              <a:rPr lang="en-US" sz="4400" dirty="0" smtClean="0"/>
              <a:t> </a:t>
            </a:r>
          </a:p>
          <a:p>
            <a:endParaRPr lang="en-US" sz="4400" dirty="0" smtClean="0"/>
          </a:p>
          <a:p>
            <a:endParaRPr lang="en-US" sz="4400" dirty="0" smtClean="0"/>
          </a:p>
        </p:txBody>
      </p:sp>
    </p:spTree>
  </p:cSld>
  <p:clrMapOvr>
    <a:masterClrMapping/>
  </p:clrMapOvr>
</p:sld>
</file>

<file path=ppt/theme/theme1.xml><?xml version="1.0" encoding="utf-8"?>
<a:theme xmlns:a="http://schemas.openxmlformats.org/drawingml/2006/main" name="PFI 201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Word" ma:contentTypeID="0x0101003BDAE9322B819142A4DCFAE3856BA8E300D328426C0FFB3B46929532D125B137B5" ma:contentTypeVersion="3" ma:contentTypeDescription="A blank Microsoft Word document." ma:contentTypeScope="" ma:versionID="4c8c14d2f43f6ae070fb1e39f9aa4589">
  <xsd:schema xmlns:xsd="http://www.w3.org/2001/XMLSchema" xmlns:xs="http://www.w3.org/2001/XMLSchema" xmlns:p="http://schemas.microsoft.com/office/2006/metadata/properties" xmlns:ns2="5d1ccb80-ae9b-4e31-9f71-fb3a940375a6" targetNamespace="http://schemas.microsoft.com/office/2006/metadata/properties" ma:root="true" ma:fieldsID="897bcb904b60bad6054c17db5ff5208d" ns2:_="">
    <xsd:import namespace="5d1ccb80-ae9b-4e31-9f71-fb3a940375a6"/>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d1ccb80-ae9b-4e31-9f71-fb3a940375a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F17BF2E-0B7F-47B8-A231-053394494BAC}"/>
</file>

<file path=customXml/itemProps2.xml><?xml version="1.0" encoding="utf-8"?>
<ds:datastoreItem xmlns:ds="http://schemas.openxmlformats.org/officeDocument/2006/customXml" ds:itemID="{A430E0E0-525A-4ABF-87F1-D0538E00CF03}"/>
</file>

<file path=customXml/itemProps3.xml><?xml version="1.0" encoding="utf-8"?>
<ds:datastoreItem xmlns:ds="http://schemas.openxmlformats.org/officeDocument/2006/customXml" ds:itemID="{65E9C66C-17CD-4BF7-B691-B46E9BFD4262}"/>
</file>

<file path=docProps/app.xml><?xml version="1.0" encoding="utf-8"?>
<Properties xmlns="http://schemas.openxmlformats.org/officeDocument/2006/extended-properties" xmlns:vt="http://schemas.openxmlformats.org/officeDocument/2006/docPropsVTypes">
  <Template>PFI 2012</Template>
  <TotalTime>1279</TotalTime>
  <Words>512</Words>
  <Application>Microsoft Office PowerPoint</Application>
  <PresentationFormat>On-screen Show (4:3)</PresentationFormat>
  <Paragraphs>46</Paragraphs>
  <Slides>23</Slides>
  <Notes>1</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PFI 2012</vt:lpstr>
      <vt:lpstr>Farmland ownership: what matters most?</vt:lpstr>
      <vt:lpstr>Beat your neighbor by a bushel?</vt:lpstr>
      <vt:lpstr>400+ leaders</vt:lpstr>
      <vt:lpstr>Many want to farm</vt:lpstr>
      <vt:lpstr>Slide 5</vt:lpstr>
      <vt:lpstr>Barely a ripple in farm transition</vt:lpstr>
      <vt:lpstr>Aging landowners</vt:lpstr>
      <vt:lpstr>Map of my kingdom pic</vt:lpstr>
      <vt:lpstr>Strategy: farmland in trust</vt:lpstr>
      <vt:lpstr>Strategy: gift land</vt:lpstr>
      <vt:lpstr>Strategy: life insurance</vt:lpstr>
      <vt:lpstr>Slide 12</vt:lpstr>
      <vt:lpstr>Slide 13</vt:lpstr>
      <vt:lpstr>30 years out? Common goals</vt:lpstr>
      <vt:lpstr> Goal: new farmers on the land</vt:lpstr>
      <vt:lpstr>Goal: Give back to community</vt:lpstr>
      <vt:lpstr> Goal: build soils, biodiversity</vt:lpstr>
      <vt:lpstr>Keep farmland together? or farming heirs continue?</vt:lpstr>
      <vt:lpstr>Equal shares? or farming heir continues?</vt:lpstr>
      <vt:lpstr>Keep family harmony</vt:lpstr>
      <vt:lpstr>Know the past, vision for future</vt:lpstr>
      <vt:lpstr>What will the farm be like when we’re gone?</vt:lpstr>
      <vt:lpstr>  thank you!  </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matters most?</dc:title>
  <dc:creator>TOpheim</dc:creator>
  <cp:lastModifiedBy>TOpheim</cp:lastModifiedBy>
  <cp:revision>41</cp:revision>
  <dcterms:created xsi:type="dcterms:W3CDTF">2015-05-26T22:42:00Z</dcterms:created>
  <dcterms:modified xsi:type="dcterms:W3CDTF">2015-11-06T20:00:47Z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0x0101003BDAE9322B819142A4DCFAE3856BA8E300D328426C0FFB3B46929532D125B137B5</vt:lpwstr>
  </property>
</Properties>
</file>